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7" r:id="rId10"/>
    <p:sldId id="270" r:id="rId11"/>
    <p:sldId id="271" r:id="rId12"/>
    <p:sldId id="280" r:id="rId13"/>
    <p:sldId id="273" r:id="rId14"/>
    <p:sldId id="278" r:id="rId15"/>
  </p:sldIdLst>
  <p:sldSz cx="9144000" cy="5143500" type="screen16x9"/>
  <p:notesSz cx="6858000" cy="9144000"/>
  <p:embeddedFontLst>
    <p:embeddedFont>
      <p:font typeface="Miriam Libre" panose="020B0604020202020204" charset="-79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Barlow" panose="020B0604020202020204" charset="0"/>
      <p:regular r:id="rId23"/>
      <p:bold r:id="rId24"/>
      <p:italic r:id="rId25"/>
      <p:boldItalic r:id="rId26"/>
    </p:embeddedFont>
    <p:embeddedFont>
      <p:font typeface="Work Sans" panose="020B0604020202020204" charset="0"/>
      <p:regular r:id="rId27"/>
      <p:bold r:id="rId28"/>
      <p:italic r:id="rId29"/>
      <p:boldItalic r:id="rId30"/>
    </p:embeddedFont>
    <p:embeddedFont>
      <p:font typeface="Barlow Light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908D26-7AD2-4BE2-8D46-7E80C61A5C3D}">
  <a:tblStyle styleId="{D5908D26-7AD2-4BE2-8D46-7E80C61A5C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9EC53F3-C09D-45E3-81C7-79E32D511B3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49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32378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marL="914400" lvl="1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marL="1371600" lvl="2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marL="1828800" lvl="3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2286000" lvl="4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2743200" lvl="5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3200400" lvl="6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3657600" lvl="7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4114800" lvl="8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endParaRPr/>
          </a:p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sz="7200" b="1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6" name="Google Shape;116;p6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2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3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9" name="Google Shape;149;p7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0" name="Google Shape;150;p7"/>
          <p:cNvGrpSpPr/>
          <p:nvPr/>
        </p:nvGrpSpPr>
        <p:grpSpPr>
          <a:xfrm>
            <a:off x="6405913" y="-12"/>
            <a:ext cx="2347900" cy="2270150"/>
            <a:chOff x="6545263" y="855663"/>
            <a:chExt cx="2347900" cy="2270150"/>
          </a:xfrm>
        </p:grpSpPr>
        <p:sp>
          <p:nvSpPr>
            <p:cNvPr id="151" name="Google Shape;151;p7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234363" y="2009775"/>
              <a:ext cx="658800" cy="547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320088" y="2133600"/>
              <a:ext cx="27000" cy="3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389938" y="2620963"/>
              <a:ext cx="81000" cy="430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8518525" y="2620963"/>
              <a:ext cx="58800" cy="258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65" name="Google Shape;165;p7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8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8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8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89" name="Google Shape;189;p8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8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8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8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8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8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8"/>
          <p:cNvGrpSpPr/>
          <p:nvPr/>
        </p:nvGrpSpPr>
        <p:grpSpPr>
          <a:xfrm rot="10800000">
            <a:off x="6518888" y="-12"/>
            <a:ext cx="1551087" cy="2468625"/>
            <a:chOff x="715963" y="3538538"/>
            <a:chExt cx="1551087" cy="2468625"/>
          </a:xfrm>
        </p:grpSpPr>
        <p:sp>
          <p:nvSpPr>
            <p:cNvPr id="208" name="Google Shape;208;p8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8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8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8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8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8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8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2142260" y="2176021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Media yang </a:t>
            </a:r>
            <a:r>
              <a:rPr lang="en-US" sz="4000" dirty="0" err="1" smtClean="0"/>
              <a:t>dapat</a:t>
            </a:r>
            <a:r>
              <a:rPr lang="en-US" sz="4000" dirty="0" smtClean="0"/>
              <a:t> </a:t>
            </a:r>
            <a:r>
              <a:rPr lang="en-US" sz="4000" dirty="0" err="1" smtClean="0"/>
              <a:t>membantu</a:t>
            </a:r>
            <a:r>
              <a:rPr lang="en-US" sz="4000" dirty="0" smtClean="0"/>
              <a:t> </a:t>
            </a:r>
            <a:r>
              <a:rPr lang="en-US" sz="4000" dirty="0" err="1" smtClean="0"/>
              <a:t>kegiatan</a:t>
            </a:r>
            <a:r>
              <a:rPr lang="en-US" sz="4000" dirty="0" smtClean="0"/>
              <a:t> </a:t>
            </a:r>
            <a:r>
              <a:rPr lang="en-US" sz="4000" dirty="0" err="1" smtClean="0"/>
              <a:t>belajar</a:t>
            </a:r>
            <a:r>
              <a:rPr lang="en-US" sz="4000" dirty="0" smtClean="0"/>
              <a:t> </a:t>
            </a:r>
            <a:r>
              <a:rPr lang="en-US" sz="4000" dirty="0" err="1" smtClean="0"/>
              <a:t>mengajar</a:t>
            </a:r>
            <a:r>
              <a:rPr lang="en-US" sz="4000" dirty="0" smtClean="0"/>
              <a:t>.</a:t>
            </a:r>
            <a:endParaRPr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7"/>
          <p:cNvSpPr txBox="1">
            <a:spLocks noGrp="1"/>
          </p:cNvSpPr>
          <p:nvPr>
            <p:ph type="ctrTitle" idx="4294967295"/>
          </p:nvPr>
        </p:nvSpPr>
        <p:spPr>
          <a:xfrm>
            <a:off x="685750" y="34128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>
                <a:solidFill>
                  <a:srgbClr val="FFFFFF"/>
                </a:solidFill>
              </a:rPr>
              <a:t>Fitur Teacher Site</a:t>
            </a:r>
            <a:endParaRPr sz="4400" dirty="0">
              <a:solidFill>
                <a:srgbClr val="FFFFFF"/>
              </a:solidFill>
            </a:endParaRPr>
          </a:p>
        </p:txBody>
      </p:sp>
      <p:sp>
        <p:nvSpPr>
          <p:cNvPr id="372" name="Google Shape;372;p27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96" y="1501082"/>
            <a:ext cx="2518763" cy="12270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6117" y="1782866"/>
            <a:ext cx="2672087" cy="142013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7420" y="1501082"/>
            <a:ext cx="2698588" cy="127265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8"/>
          <p:cNvSpPr txBox="1">
            <a:spLocks noGrp="1"/>
          </p:cNvSpPr>
          <p:nvPr>
            <p:ph type="ctrTitle" idx="4294967295"/>
          </p:nvPr>
        </p:nvSpPr>
        <p:spPr>
          <a:xfrm>
            <a:off x="3552600" y="772822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solidFill>
                  <a:srgbClr val="FFFFFF"/>
                </a:solidFill>
              </a:rPr>
              <a:t>1. Guru dapat Membuat list video pembelajaran yang rapih dan terstruktur</a:t>
            </a:r>
            <a:endParaRPr sz="2800" dirty="0">
              <a:solidFill>
                <a:srgbClr val="FFFFFF"/>
              </a:solidFill>
            </a:endParaRPr>
          </a:p>
        </p:txBody>
      </p:sp>
      <p:sp>
        <p:nvSpPr>
          <p:cNvPr id="381" name="Google Shape;381;p28"/>
          <p:cNvSpPr txBox="1">
            <a:spLocks noGrp="1"/>
          </p:cNvSpPr>
          <p:nvPr>
            <p:ph type="ctrTitle" idx="4294967295"/>
          </p:nvPr>
        </p:nvSpPr>
        <p:spPr>
          <a:xfrm>
            <a:off x="3552600" y="2331926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solidFill>
                  <a:srgbClr val="FFFFFF"/>
                </a:solidFill>
              </a:rPr>
              <a:t>2. Guru dapat Melihat Absen dan mencetaknya ke dalam bentuk excel</a:t>
            </a:r>
            <a:endParaRPr sz="2800" dirty="0">
              <a:solidFill>
                <a:srgbClr val="FFFFFF"/>
              </a:solidFill>
            </a:endParaRPr>
          </a:p>
        </p:txBody>
      </p:sp>
      <p:sp>
        <p:nvSpPr>
          <p:cNvPr id="383" name="Google Shape;383;p28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384" name="Google Shape;384;p28"/>
          <p:cNvGrpSpPr/>
          <p:nvPr/>
        </p:nvGrpSpPr>
        <p:grpSpPr>
          <a:xfrm flipH="1">
            <a:off x="125036" y="2932502"/>
            <a:ext cx="2792552" cy="2221397"/>
            <a:chOff x="9925050" y="4203700"/>
            <a:chExt cx="2267050" cy="1803375"/>
          </a:xfrm>
        </p:grpSpPr>
        <p:sp>
          <p:nvSpPr>
            <p:cNvPr id="385" name="Google Shape;385;p28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8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28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28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28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28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28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8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" name="Google Shape;381;p28"/>
          <p:cNvSpPr txBox="1">
            <a:spLocks/>
          </p:cNvSpPr>
          <p:nvPr/>
        </p:nvSpPr>
        <p:spPr>
          <a:xfrm>
            <a:off x="3552600" y="3838014"/>
            <a:ext cx="49056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 b="0" i="0" u="none" strike="noStrike" cap="none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en-US" sz="2800" dirty="0">
                <a:solidFill>
                  <a:srgbClr val="FFFFFF"/>
                </a:solidFill>
              </a:rPr>
              <a:t>3</a:t>
            </a:r>
            <a:r>
              <a:rPr lang="en-US" sz="2800" dirty="0" smtClean="0">
                <a:solidFill>
                  <a:srgbClr val="FFFFFF"/>
                </a:solidFill>
              </a:rPr>
              <a:t>. Guru </a:t>
            </a:r>
            <a:r>
              <a:rPr lang="en-US" sz="2800" dirty="0" err="1" smtClean="0">
                <a:solidFill>
                  <a:srgbClr val="FFFFFF"/>
                </a:solidFill>
              </a:rPr>
              <a:t>dapat</a:t>
            </a:r>
            <a:r>
              <a:rPr lang="en-US" sz="2800" dirty="0" smtClean="0">
                <a:solidFill>
                  <a:srgbClr val="FFFFFF"/>
                </a:solidFill>
              </a:rPr>
              <a:t> </a:t>
            </a:r>
            <a:r>
              <a:rPr lang="en-US" sz="2800" dirty="0" err="1" smtClean="0">
                <a:solidFill>
                  <a:srgbClr val="FFFFFF"/>
                </a:solidFill>
              </a:rPr>
              <a:t>mengupload</a:t>
            </a:r>
            <a:r>
              <a:rPr lang="en-US" sz="2800" dirty="0" smtClean="0">
                <a:solidFill>
                  <a:srgbClr val="FFFFFF"/>
                </a:solidFill>
              </a:rPr>
              <a:t> </a:t>
            </a:r>
            <a:r>
              <a:rPr lang="en-US" sz="2800" dirty="0" err="1" smtClean="0">
                <a:solidFill>
                  <a:srgbClr val="FFFFFF"/>
                </a:solidFill>
              </a:rPr>
              <a:t>buku</a:t>
            </a:r>
            <a:r>
              <a:rPr lang="en-US" sz="2800" dirty="0" smtClean="0">
                <a:solidFill>
                  <a:srgbClr val="FFFFFF"/>
                </a:solidFill>
              </a:rPr>
              <a:t> yang </a:t>
            </a:r>
            <a:r>
              <a:rPr lang="en-US" sz="2800" dirty="0" err="1" smtClean="0">
                <a:solidFill>
                  <a:srgbClr val="FFFFFF"/>
                </a:solidFill>
              </a:rPr>
              <a:t>berguna</a:t>
            </a:r>
            <a:r>
              <a:rPr lang="en-US" sz="2800" dirty="0" smtClean="0">
                <a:solidFill>
                  <a:srgbClr val="FFFFFF"/>
                </a:solidFill>
              </a:rPr>
              <a:t> </a:t>
            </a:r>
            <a:r>
              <a:rPr lang="en-US" sz="2800" dirty="0" err="1" smtClean="0">
                <a:solidFill>
                  <a:srgbClr val="FFFFFF"/>
                </a:solidFill>
              </a:rPr>
              <a:t>bagi</a:t>
            </a:r>
            <a:r>
              <a:rPr lang="en-US" sz="2800" dirty="0" smtClean="0">
                <a:solidFill>
                  <a:srgbClr val="FFFFFF"/>
                </a:solidFill>
              </a:rPr>
              <a:t> </a:t>
            </a:r>
            <a:r>
              <a:rPr lang="en-US" sz="2800" dirty="0" err="1" smtClean="0">
                <a:solidFill>
                  <a:srgbClr val="FFFFFF"/>
                </a:solidFill>
              </a:rPr>
              <a:t>muridnya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1690881" y="86643"/>
            <a:ext cx="2226794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308" name="Google Shape;308;p21"/>
          <p:cNvSpPr txBox="1">
            <a:spLocks noGrp="1"/>
          </p:cNvSpPr>
          <p:nvPr>
            <p:ph type="body" idx="1"/>
          </p:nvPr>
        </p:nvSpPr>
        <p:spPr>
          <a:xfrm>
            <a:off x="2181617" y="2117206"/>
            <a:ext cx="1656300" cy="12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 smtClean="0"/>
              <a:t>Absen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Mempermudah murid untuk melakukan jadwal absen.</a:t>
            </a:r>
            <a:endParaRPr dirty="0"/>
          </a:p>
        </p:txBody>
      </p:sp>
      <p:sp>
        <p:nvSpPr>
          <p:cNvPr id="309" name="Google Shape;309;p21"/>
          <p:cNvSpPr txBox="1">
            <a:spLocks noGrp="1"/>
          </p:cNvSpPr>
          <p:nvPr>
            <p:ph type="body" idx="2"/>
          </p:nvPr>
        </p:nvSpPr>
        <p:spPr>
          <a:xfrm>
            <a:off x="329710" y="2305247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smtClean="0"/>
              <a:t>E-learning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 smtClean="0"/>
              <a:t>Mempermudah</a:t>
            </a:r>
            <a:r>
              <a:rPr lang="en-US" dirty="0" smtClean="0"/>
              <a:t> murid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kegiatan</a:t>
            </a:r>
            <a:r>
              <a:rPr lang="en-US" dirty="0" smtClean="0"/>
              <a:t> </a:t>
            </a:r>
            <a:r>
              <a:rPr lang="en-US" dirty="0" err="1" smtClean="0"/>
              <a:t>belajar</a:t>
            </a:r>
            <a:r>
              <a:rPr lang="en-US" dirty="0" smtClean="0"/>
              <a:t> </a:t>
            </a:r>
            <a:r>
              <a:rPr lang="en-US" dirty="0" err="1" smtClean="0"/>
              <a:t>otodidak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video yang </a:t>
            </a:r>
            <a:r>
              <a:rPr lang="en-US" dirty="0" err="1" smtClean="0"/>
              <a:t>rapih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terstruktur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disertai</a:t>
            </a:r>
            <a:r>
              <a:rPr lang="en-US" dirty="0" smtClean="0"/>
              <a:t> </a:t>
            </a:r>
            <a:r>
              <a:rPr lang="en-US" dirty="0" err="1" smtClean="0"/>
              <a:t>modul</a:t>
            </a:r>
            <a:r>
              <a:rPr lang="en-US" dirty="0" smtClean="0"/>
              <a:t> </a:t>
            </a:r>
            <a:r>
              <a:rPr lang="en-US" dirty="0" err="1" smtClean="0"/>
              <a:t>pembelajaran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310" name="Google Shape;310;p21"/>
          <p:cNvSpPr txBox="1">
            <a:spLocks noGrp="1"/>
          </p:cNvSpPr>
          <p:nvPr>
            <p:ph type="body" idx="3"/>
          </p:nvPr>
        </p:nvSpPr>
        <p:spPr>
          <a:xfrm>
            <a:off x="4046435" y="2251107"/>
            <a:ext cx="1656300" cy="17454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 smtClean="0"/>
              <a:t>Perpustakaan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 smtClean="0"/>
              <a:t>Menampilkan</a:t>
            </a:r>
            <a:r>
              <a:rPr lang="en-US" dirty="0" smtClean="0"/>
              <a:t> list </a:t>
            </a:r>
            <a:r>
              <a:rPr lang="en-US" dirty="0" err="1" smtClean="0"/>
              <a:t>list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 yang </a:t>
            </a:r>
            <a:r>
              <a:rPr lang="en-US" dirty="0" err="1" smtClean="0"/>
              <a:t>memang</a:t>
            </a:r>
            <a:r>
              <a:rPr lang="en-US" dirty="0" smtClean="0"/>
              <a:t> </a:t>
            </a:r>
            <a:r>
              <a:rPr lang="en-US" dirty="0" err="1" smtClean="0"/>
              <a:t>dibutuhkan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pembelajaran</a:t>
            </a:r>
            <a:r>
              <a:rPr lang="en-US" dirty="0"/>
              <a:t> </a:t>
            </a:r>
            <a:r>
              <a:rPr lang="en-US" dirty="0" smtClean="0"/>
              <a:t>di website kami </a:t>
            </a:r>
            <a:r>
              <a:rPr lang="en-US" dirty="0" err="1" smtClean="0"/>
              <a:t>tersendiri</a:t>
            </a:r>
            <a:r>
              <a:rPr lang="en-US" dirty="0" smtClean="0"/>
              <a:t>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7" name="Google Shape;308;p21"/>
          <p:cNvSpPr txBox="1">
            <a:spLocks/>
          </p:cNvSpPr>
          <p:nvPr/>
        </p:nvSpPr>
        <p:spPr>
          <a:xfrm>
            <a:off x="1157860" y="1004395"/>
            <a:ext cx="3686231" cy="12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▹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￭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⬝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US" b="1" dirty="0" err="1" smtClean="0"/>
              <a:t>Saya</a:t>
            </a:r>
            <a:r>
              <a:rPr lang="en-US" b="1" dirty="0" smtClean="0"/>
              <a:t> </a:t>
            </a:r>
            <a:r>
              <a:rPr lang="en-US" b="1" dirty="0" err="1" smtClean="0"/>
              <a:t>berharap</a:t>
            </a:r>
            <a:r>
              <a:rPr lang="en-US" b="1" dirty="0" smtClean="0"/>
              <a:t> </a:t>
            </a:r>
            <a:r>
              <a:rPr lang="en-US" b="1" dirty="0" err="1" smtClean="0"/>
              <a:t>semoga</a:t>
            </a:r>
            <a:r>
              <a:rPr lang="en-US" b="1" dirty="0" smtClean="0"/>
              <a:t> </a:t>
            </a:r>
            <a:r>
              <a:rPr lang="en-US" b="1" dirty="0" err="1" smtClean="0"/>
              <a:t>dengan</a:t>
            </a:r>
            <a:r>
              <a:rPr lang="en-US" b="1" dirty="0" smtClean="0"/>
              <a:t> </a:t>
            </a:r>
            <a:r>
              <a:rPr lang="en-US" b="1" dirty="0" err="1" smtClean="0"/>
              <a:t>adanya</a:t>
            </a:r>
            <a:r>
              <a:rPr lang="en-US" b="1" dirty="0" smtClean="0"/>
              <a:t> website </a:t>
            </a:r>
            <a:r>
              <a:rPr lang="en-US" b="1" dirty="0" err="1" smtClean="0"/>
              <a:t>ini</a:t>
            </a:r>
            <a:r>
              <a:rPr lang="en-US" b="1" dirty="0" smtClean="0"/>
              <a:t> </a:t>
            </a:r>
            <a:r>
              <a:rPr lang="en-US" b="1" dirty="0" err="1" smtClean="0"/>
              <a:t>akan</a:t>
            </a:r>
            <a:r>
              <a:rPr lang="en-US" b="1" dirty="0" smtClean="0"/>
              <a:t> </a:t>
            </a:r>
            <a:r>
              <a:rPr lang="en-US" b="1" dirty="0" err="1" smtClean="0"/>
              <a:t>mempermudahkan</a:t>
            </a:r>
            <a:r>
              <a:rPr lang="en-US" b="1" dirty="0" smtClean="0"/>
              <a:t> kalian </a:t>
            </a:r>
            <a:r>
              <a:rPr lang="en-US" b="1" dirty="0" err="1" smtClean="0"/>
              <a:t>dalam</a:t>
            </a:r>
            <a:r>
              <a:rPr lang="en-US" b="1" dirty="0" smtClean="0"/>
              <a:t> </a:t>
            </a:r>
            <a:r>
              <a:rPr lang="en-US" b="1" dirty="0" err="1" smtClean="0"/>
              <a:t>kegiatan</a:t>
            </a:r>
            <a:r>
              <a:rPr lang="en-US" b="1" dirty="0" smtClean="0"/>
              <a:t> </a:t>
            </a:r>
            <a:r>
              <a:rPr lang="en-US" b="1" dirty="0" err="1" smtClean="0"/>
              <a:t>belajar</a:t>
            </a:r>
            <a:r>
              <a:rPr lang="en-US" b="1" dirty="0" smtClean="0"/>
              <a:t> </a:t>
            </a:r>
            <a:r>
              <a:rPr lang="en-US" b="1" dirty="0" err="1" smtClean="0"/>
              <a:t>mengajar</a:t>
            </a:r>
            <a:r>
              <a:rPr lang="en-US" b="1" dirty="0" smtClean="0"/>
              <a:t> </a:t>
            </a:r>
            <a:r>
              <a:rPr lang="en-US" b="1" dirty="0" err="1" smtClean="0"/>
              <a:t>yaa</a:t>
            </a:r>
            <a:r>
              <a:rPr lang="en-US" b="1" dirty="0" smtClean="0"/>
              <a:t>. </a:t>
            </a:r>
          </a:p>
        </p:txBody>
      </p:sp>
      <p:sp>
        <p:nvSpPr>
          <p:cNvPr id="8" name="Google Shape;308;p21"/>
          <p:cNvSpPr txBox="1">
            <a:spLocks/>
          </p:cNvSpPr>
          <p:nvPr/>
        </p:nvSpPr>
        <p:spPr>
          <a:xfrm>
            <a:off x="2172826" y="3195947"/>
            <a:ext cx="1656300" cy="12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▹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￭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⬝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US" b="1" dirty="0" smtClean="0"/>
              <a:t>Call Teacher</a:t>
            </a:r>
          </a:p>
          <a:p>
            <a:pPr marL="0" indent="0">
              <a:buFont typeface="Barlow Light"/>
              <a:buNone/>
            </a:pPr>
            <a:r>
              <a:rPr lang="en-US" dirty="0" err="1" smtClean="0"/>
              <a:t>Mempermudah</a:t>
            </a:r>
            <a:r>
              <a:rPr lang="en-US" dirty="0" smtClean="0"/>
              <a:t> murid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menghubungi</a:t>
            </a:r>
            <a:r>
              <a:rPr lang="en-US" dirty="0" smtClean="0"/>
              <a:t> guru.</a:t>
            </a:r>
            <a:endParaRPr lang="en-US" dirty="0"/>
          </a:p>
        </p:txBody>
      </p:sp>
      <p:sp>
        <p:nvSpPr>
          <p:cNvPr id="9" name="Google Shape;310;p21"/>
          <p:cNvSpPr txBox="1">
            <a:spLocks/>
          </p:cNvSpPr>
          <p:nvPr/>
        </p:nvSpPr>
        <p:spPr>
          <a:xfrm>
            <a:off x="3216969" y="4712843"/>
            <a:ext cx="5229717" cy="30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▹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￭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⬝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US" dirty="0" smtClean="0"/>
              <a:t>https://www.github.com/riiy29/sevima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25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0"/>
          <p:cNvSpPr txBox="1">
            <a:spLocks noGrp="1"/>
          </p:cNvSpPr>
          <p:nvPr>
            <p:ph type="title"/>
          </p:nvPr>
        </p:nvSpPr>
        <p:spPr>
          <a:xfrm>
            <a:off x="233534" y="2448667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solidFill>
                  <a:schemeClr val="tx1"/>
                </a:solidFill>
              </a:rPr>
              <a:t>Sekian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dari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saya</a:t>
            </a:r>
            <a:r>
              <a:rPr lang="en-US" dirty="0" smtClean="0">
                <a:solidFill>
                  <a:schemeClr val="tx1"/>
                </a:solidFill>
              </a:rPr>
              <a:t>. </a:t>
            </a:r>
            <a:r>
              <a:rPr lang="en-US" dirty="0" err="1" smtClean="0">
                <a:solidFill>
                  <a:schemeClr val="tx1"/>
                </a:solidFill>
              </a:rPr>
              <a:t>Saya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ucapkan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terima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kasih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terkhusus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kepad</a:t>
            </a:r>
            <a:r>
              <a:rPr lang="en-US" dirty="0" err="1" smtClean="0">
                <a:solidFill>
                  <a:schemeClr val="tx1"/>
                </a:solidFill>
              </a:rPr>
              <a:t>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Pihak</a:t>
            </a:r>
            <a:r>
              <a:rPr lang="en-US" dirty="0" smtClean="0">
                <a:solidFill>
                  <a:schemeClr val="tx1"/>
                </a:solidFill>
              </a:rPr>
              <a:t> SEVIMA. 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414" name="Google Shape;414;p3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5"/>
          <p:cNvSpPr txBox="1">
            <a:spLocks noGrp="1"/>
          </p:cNvSpPr>
          <p:nvPr>
            <p:ph type="ctrTitle" idx="4294967295"/>
          </p:nvPr>
        </p:nvSpPr>
        <p:spPr>
          <a:xfrm>
            <a:off x="455556" y="1020344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Terima Kasih</a:t>
            </a:r>
            <a:endParaRPr sz="6000" dirty="0"/>
          </a:p>
        </p:txBody>
      </p:sp>
      <p:sp>
        <p:nvSpPr>
          <p:cNvPr id="497" name="Google Shape;497;p35"/>
          <p:cNvSpPr txBox="1">
            <a:spLocks noGrp="1"/>
          </p:cNvSpPr>
          <p:nvPr>
            <p:ph type="subTitle" idx="4294967295"/>
          </p:nvPr>
        </p:nvSpPr>
        <p:spPr>
          <a:xfrm>
            <a:off x="455556" y="2008317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 dirty="0" smtClean="0"/>
              <a:t>Any questions?</a:t>
            </a:r>
            <a:endParaRPr sz="3600" b="1" dirty="0"/>
          </a:p>
        </p:txBody>
      </p:sp>
      <p:sp>
        <p:nvSpPr>
          <p:cNvPr id="498" name="Google Shape;498;p35"/>
          <p:cNvSpPr txBox="1">
            <a:spLocks noGrp="1"/>
          </p:cNvSpPr>
          <p:nvPr>
            <p:ph type="body" idx="4294967295"/>
          </p:nvPr>
        </p:nvSpPr>
        <p:spPr>
          <a:xfrm>
            <a:off x="455556" y="3168117"/>
            <a:ext cx="48639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You can find me at:</a:t>
            </a: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smtClean="0"/>
              <a:t>Muhammad.buchori13@gmail.com</a:t>
            </a:r>
            <a:endParaRPr sz="1800" dirty="0"/>
          </a:p>
        </p:txBody>
      </p:sp>
      <p:sp>
        <p:nvSpPr>
          <p:cNvPr id="499" name="Google Shape;499;p35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Siapa</a:t>
            </a:r>
            <a:r>
              <a:rPr lang="en-US" dirty="0" smtClean="0"/>
              <a:t> </a:t>
            </a:r>
            <a:r>
              <a:rPr lang="en-US" dirty="0" err="1" smtClean="0"/>
              <a:t>sih</a:t>
            </a:r>
            <a:r>
              <a:rPr lang="en-US" dirty="0" smtClean="0"/>
              <a:t> yang di bantu </a:t>
            </a:r>
            <a:r>
              <a:rPr lang="en-US" dirty="0" err="1" smtClean="0"/>
              <a:t>oleh</a:t>
            </a:r>
            <a:r>
              <a:rPr lang="en-US" dirty="0" smtClean="0"/>
              <a:t> program </a:t>
            </a:r>
            <a:r>
              <a:rPr lang="en-US" dirty="0" err="1" smtClean="0"/>
              <a:t>ini</a:t>
            </a:r>
            <a:r>
              <a:rPr lang="en-US" dirty="0" smtClean="0"/>
              <a:t> ?</a:t>
            </a:r>
            <a:endParaRPr dirty="0"/>
          </a:p>
        </p:txBody>
      </p:sp>
      <p:sp>
        <p:nvSpPr>
          <p:cNvPr id="262" name="Google Shape;262;p16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▹"/>
            </a:pPr>
            <a:r>
              <a:rPr lang="en-US" dirty="0" err="1" smtClean="0"/>
              <a:t>Lembaga</a:t>
            </a:r>
            <a:r>
              <a:rPr lang="en-US" dirty="0" smtClean="0"/>
              <a:t> </a:t>
            </a:r>
            <a:r>
              <a:rPr lang="en-US" dirty="0" err="1" smtClean="0"/>
              <a:t>Sekolah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▹"/>
            </a:pPr>
            <a:r>
              <a:rPr lang="en-US" dirty="0" smtClean="0"/>
              <a:t>Guru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▹"/>
            </a:pPr>
            <a:r>
              <a:rPr lang="en-US" dirty="0" smtClean="0"/>
              <a:t>Murid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 smtClean="0"/>
              <a:t>Karena</a:t>
            </a:r>
            <a:r>
              <a:rPr lang="en-US" dirty="0" smtClean="0"/>
              <a:t> di era pandemic </a:t>
            </a:r>
            <a:r>
              <a:rPr lang="en-US" dirty="0" err="1" smtClean="0"/>
              <a:t>ini</a:t>
            </a:r>
            <a:r>
              <a:rPr lang="en-US" dirty="0" smtClean="0"/>
              <a:t> </a:t>
            </a:r>
            <a:r>
              <a:rPr lang="en-US" dirty="0" err="1" smtClean="0"/>
              <a:t>memang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terbiasa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kegiatan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online.</a:t>
            </a:r>
            <a:endParaRPr lang="en-US" dirty="0" smtClean="0"/>
          </a:p>
        </p:txBody>
      </p:sp>
      <p:sp>
        <p:nvSpPr>
          <p:cNvPr id="263" name="Google Shape;263;p16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1.</a:t>
            </a:r>
            <a:endParaRPr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Perkenalan Program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6944" y="2144702"/>
            <a:ext cx="3590012" cy="1807346"/>
          </a:xfrm>
          <a:prstGeom prst="rect">
            <a:avLst/>
          </a:prstGeom>
        </p:spPr>
      </p:pic>
      <p:sp>
        <p:nvSpPr>
          <p:cNvPr id="274" name="Google Shape;274;p18"/>
          <p:cNvSpPr txBox="1">
            <a:spLocks noGrp="1"/>
          </p:cNvSpPr>
          <p:nvPr>
            <p:ph type="body" idx="1"/>
          </p:nvPr>
        </p:nvSpPr>
        <p:spPr>
          <a:xfrm>
            <a:off x="2848450" y="-39600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 smtClean="0"/>
              <a:t>Tampilan</a:t>
            </a:r>
            <a:r>
              <a:rPr lang="en-US" dirty="0" smtClean="0"/>
              <a:t> design web yang modern</a:t>
            </a:r>
            <a:endParaRPr dirty="0"/>
          </a:p>
        </p:txBody>
      </p:sp>
      <p:sp>
        <p:nvSpPr>
          <p:cNvPr id="275" name="Google Shape;275;p18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 txBox="1">
            <a:spLocks noGrp="1"/>
          </p:cNvSpPr>
          <p:nvPr>
            <p:ph type="ctrTitle" idx="4294967295"/>
          </p:nvPr>
        </p:nvSpPr>
        <p:spPr>
          <a:xfrm>
            <a:off x="454550" y="1583350"/>
            <a:ext cx="222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BIG </a:t>
            </a:r>
            <a:r>
              <a:rPr lang="en" sz="3600"/>
              <a:t>CONCEPT</a:t>
            </a:r>
            <a:endParaRPr sz="3600"/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4294967295"/>
          </p:nvPr>
        </p:nvSpPr>
        <p:spPr>
          <a:xfrm>
            <a:off x="454550" y="2725750"/>
            <a:ext cx="2564944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 smtClean="0"/>
              <a:t>Konsep ini diterapkan untuk memudahkan pelajar dan guru dalam kegiatan belajar mengajar online.</a:t>
            </a:r>
            <a:endParaRPr sz="1800" dirty="0"/>
          </a:p>
        </p:txBody>
      </p:sp>
      <p:grpSp>
        <p:nvGrpSpPr>
          <p:cNvPr id="282" name="Google Shape;282;p19"/>
          <p:cNvGrpSpPr/>
          <p:nvPr/>
        </p:nvGrpSpPr>
        <p:grpSpPr>
          <a:xfrm>
            <a:off x="4989430" y="480048"/>
            <a:ext cx="2688023" cy="2687984"/>
            <a:chOff x="6643075" y="3664250"/>
            <a:chExt cx="407950" cy="407975"/>
          </a:xfrm>
        </p:grpSpPr>
        <p:sp>
          <p:nvSpPr>
            <p:cNvPr id="283" name="Google Shape;283;p1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" name="Google Shape;285;p19"/>
          <p:cNvGrpSpPr/>
          <p:nvPr/>
        </p:nvGrpSpPr>
        <p:grpSpPr>
          <a:xfrm rot="-587295">
            <a:off x="4831103" y="3518436"/>
            <a:ext cx="1105140" cy="1105077"/>
            <a:chOff x="576250" y="4319400"/>
            <a:chExt cx="442075" cy="442050"/>
          </a:xfrm>
        </p:grpSpPr>
        <p:sp>
          <p:nvSpPr>
            <p:cNvPr id="286" name="Google Shape;286;p1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9"/>
          <p:cNvSpPr/>
          <p:nvPr/>
        </p:nvSpPr>
        <p:spPr>
          <a:xfrm>
            <a:off x="4346385" y="1101027"/>
            <a:ext cx="420148" cy="4011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9"/>
          <p:cNvSpPr/>
          <p:nvPr/>
        </p:nvSpPr>
        <p:spPr>
          <a:xfrm rot="2697410">
            <a:off x="7115127" y="3154920"/>
            <a:ext cx="637798" cy="6089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9"/>
          <p:cNvSpPr/>
          <p:nvPr/>
        </p:nvSpPr>
        <p:spPr>
          <a:xfrm>
            <a:off x="7619694" y="2807253"/>
            <a:ext cx="255471" cy="24404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 rot="1279871">
            <a:off x="4055299" y="2311116"/>
            <a:ext cx="255414" cy="24398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 smtClean="0"/>
              <a:t>Student Site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Student site ini adalah situs yang diperuntukkan kepada murid agar mempermudahkan dalam kegiatan belajar, baik personal maupun dengan guru.</a:t>
            </a:r>
            <a:endParaRPr dirty="0"/>
          </a:p>
        </p:txBody>
      </p:sp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457152" y="814900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Fitur apa aja sih yang dimaksud untuk memudahkan?</a:t>
            </a:r>
            <a:endParaRPr dirty="0"/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 smtClean="0"/>
              <a:t>Teacher Site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Teacher site ini adalah sebaliknya, situs yang diperuntukkan kepada guru dan tentunya dengan tujuan mempermudah kegiatan mengajar.</a:t>
            </a:r>
            <a:endParaRPr dirty="0"/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Apa Saja yang ada di stud</a:t>
            </a:r>
            <a:r>
              <a:rPr lang="en-US" dirty="0" err="1" smtClean="0"/>
              <a:t>en</a:t>
            </a:r>
            <a:r>
              <a:rPr lang="en" dirty="0" smtClean="0"/>
              <a:t>t site ?</a:t>
            </a:r>
            <a:endParaRPr dirty="0"/>
          </a:p>
        </p:txBody>
      </p:sp>
      <p:sp>
        <p:nvSpPr>
          <p:cNvPr id="308" name="Google Shape;308;p21"/>
          <p:cNvSpPr txBox="1">
            <a:spLocks noGrp="1"/>
          </p:cNvSpPr>
          <p:nvPr>
            <p:ph type="body" idx="1"/>
          </p:nvPr>
        </p:nvSpPr>
        <p:spPr>
          <a:xfrm>
            <a:off x="457200" y="1661575"/>
            <a:ext cx="1656300" cy="12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 smtClean="0"/>
              <a:t>Absen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Mempermudah murid untuk melakukan jadwal absen.</a:t>
            </a:r>
            <a:endParaRPr dirty="0"/>
          </a:p>
        </p:txBody>
      </p:sp>
      <p:sp>
        <p:nvSpPr>
          <p:cNvPr id="309" name="Google Shape;309;p21"/>
          <p:cNvSpPr txBox="1">
            <a:spLocks noGrp="1"/>
          </p:cNvSpPr>
          <p:nvPr>
            <p:ph type="body" idx="2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smtClean="0"/>
              <a:t>E-learning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 smtClean="0"/>
              <a:t>Mempermudah</a:t>
            </a:r>
            <a:r>
              <a:rPr lang="en-US" dirty="0" smtClean="0"/>
              <a:t> murid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kegiatan</a:t>
            </a:r>
            <a:r>
              <a:rPr lang="en-US" dirty="0" smtClean="0"/>
              <a:t> </a:t>
            </a:r>
            <a:r>
              <a:rPr lang="en-US" dirty="0" err="1" smtClean="0"/>
              <a:t>belajar</a:t>
            </a:r>
            <a:r>
              <a:rPr lang="en-US" dirty="0" smtClean="0"/>
              <a:t> </a:t>
            </a:r>
            <a:r>
              <a:rPr lang="en-US" dirty="0" err="1" smtClean="0"/>
              <a:t>otodidak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video yang </a:t>
            </a:r>
            <a:r>
              <a:rPr lang="en-US" dirty="0" err="1" smtClean="0"/>
              <a:t>rapih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terstruktur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disertai</a:t>
            </a:r>
            <a:r>
              <a:rPr lang="en-US" dirty="0" smtClean="0"/>
              <a:t> </a:t>
            </a:r>
            <a:r>
              <a:rPr lang="en-US" dirty="0" err="1" smtClean="0"/>
              <a:t>modul</a:t>
            </a:r>
            <a:r>
              <a:rPr lang="en-US" dirty="0" smtClean="0"/>
              <a:t> </a:t>
            </a:r>
            <a:r>
              <a:rPr lang="en-US" dirty="0" err="1" smtClean="0"/>
              <a:t>pembelajaran</a:t>
            </a:r>
            <a:r>
              <a:rPr lang="en-US" dirty="0" smtClean="0"/>
              <a:t>.</a:t>
            </a:r>
            <a:endParaRPr dirty="0"/>
          </a:p>
        </p:txBody>
      </p:sp>
      <p:sp>
        <p:nvSpPr>
          <p:cNvPr id="310" name="Google Shape;310;p21"/>
          <p:cNvSpPr txBox="1">
            <a:spLocks noGrp="1"/>
          </p:cNvSpPr>
          <p:nvPr>
            <p:ph type="body" idx="3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 smtClean="0"/>
              <a:t>Perpustakaan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 smtClean="0"/>
              <a:t>Menampilkan</a:t>
            </a:r>
            <a:r>
              <a:rPr lang="en-US" dirty="0" smtClean="0"/>
              <a:t> list </a:t>
            </a:r>
            <a:r>
              <a:rPr lang="en-US" dirty="0" err="1" smtClean="0"/>
              <a:t>list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 yang </a:t>
            </a:r>
            <a:r>
              <a:rPr lang="en-US" dirty="0" err="1" smtClean="0"/>
              <a:t>memang</a:t>
            </a:r>
            <a:r>
              <a:rPr lang="en-US" dirty="0" smtClean="0"/>
              <a:t> </a:t>
            </a:r>
            <a:r>
              <a:rPr lang="en-US" dirty="0" err="1" smtClean="0"/>
              <a:t>dibutuhkan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pembelajaran</a:t>
            </a:r>
            <a:r>
              <a:rPr lang="en-US" dirty="0"/>
              <a:t> </a:t>
            </a:r>
            <a:r>
              <a:rPr lang="en-US" dirty="0" smtClean="0"/>
              <a:t>di website kami </a:t>
            </a:r>
            <a:r>
              <a:rPr lang="en-US" dirty="0" err="1" smtClean="0"/>
              <a:t>tersendiri</a:t>
            </a:r>
            <a:r>
              <a:rPr lang="en-US" dirty="0" smtClean="0"/>
              <a:t>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1" name="Google Shape;311;p2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7" name="Google Shape;308;p21"/>
          <p:cNvSpPr txBox="1">
            <a:spLocks/>
          </p:cNvSpPr>
          <p:nvPr/>
        </p:nvSpPr>
        <p:spPr>
          <a:xfrm>
            <a:off x="253269" y="3189175"/>
            <a:ext cx="1656300" cy="12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▹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￭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Light"/>
              <a:buChar char="⬝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●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○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Light"/>
              <a:buChar char="■"/>
              <a:defRPr sz="12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>
              <a:buFont typeface="Barlow Light"/>
              <a:buNone/>
            </a:pPr>
            <a:r>
              <a:rPr lang="en-US" b="1" dirty="0" smtClean="0"/>
              <a:t>Call Teacher</a:t>
            </a:r>
          </a:p>
          <a:p>
            <a:pPr marL="0" indent="0">
              <a:buFont typeface="Barlow Light"/>
              <a:buNone/>
            </a:pPr>
            <a:r>
              <a:rPr lang="en-US" dirty="0" err="1" smtClean="0"/>
              <a:t>Mempermudah</a:t>
            </a:r>
            <a:r>
              <a:rPr lang="en-US" dirty="0" smtClean="0"/>
              <a:t> murid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mencari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menghubungi</a:t>
            </a:r>
            <a:r>
              <a:rPr lang="en-US" dirty="0" smtClean="0"/>
              <a:t> </a:t>
            </a:r>
            <a:r>
              <a:rPr lang="en-US" dirty="0" err="1" smtClean="0"/>
              <a:t>kontak</a:t>
            </a:r>
            <a:r>
              <a:rPr lang="en-US" dirty="0" smtClean="0"/>
              <a:t> guru yang </a:t>
            </a:r>
            <a:r>
              <a:rPr lang="en-US" dirty="0" err="1" smtClean="0"/>
              <a:t>mengajar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2"/>
          <p:cNvSpPr txBox="1">
            <a:spLocks noGrp="1"/>
          </p:cNvSpPr>
          <p:nvPr>
            <p:ph type="title" idx="4294967295"/>
          </p:nvPr>
        </p:nvSpPr>
        <p:spPr>
          <a:xfrm>
            <a:off x="121700" y="-92246"/>
            <a:ext cx="4680544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 smtClean="0"/>
              <a:t>Gambaran</a:t>
            </a:r>
            <a:r>
              <a:rPr lang="en-US" sz="2800" dirty="0" smtClean="0"/>
              <a:t> </a:t>
            </a:r>
            <a:r>
              <a:rPr lang="en-US" sz="2800" dirty="0" err="1" smtClean="0"/>
              <a:t>Fitur</a:t>
            </a:r>
            <a:r>
              <a:rPr lang="en-US" sz="2800" dirty="0" smtClean="0"/>
              <a:t> murid</a:t>
            </a:r>
            <a:endParaRPr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25" y="935845"/>
            <a:ext cx="2403420" cy="1213208"/>
          </a:xfrm>
          <a:prstGeom prst="rect">
            <a:avLst/>
          </a:prstGeom>
        </p:spPr>
      </p:pic>
      <p:sp>
        <p:nvSpPr>
          <p:cNvPr id="318" name="Google Shape;318;p22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2967" y="1630417"/>
            <a:ext cx="2201654" cy="11076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572" y="2434200"/>
            <a:ext cx="1941395" cy="99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85502" y="3432600"/>
            <a:ext cx="2456584" cy="11185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3196" y="3777218"/>
            <a:ext cx="2082077" cy="103928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</a:t>
            </a:r>
            <a:r>
              <a:rPr lang="en" dirty="0" smtClean="0"/>
              <a:t>ara mudah membaca buku dan dikirim by wa.</a:t>
            </a:r>
            <a:endParaRPr dirty="0"/>
          </a:p>
        </p:txBody>
      </p:sp>
      <p:sp>
        <p:nvSpPr>
          <p:cNvPr id="330" name="Google Shape;330;p24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31" name="Google Shape;331;p24"/>
          <p:cNvSpPr/>
          <p:nvPr/>
        </p:nvSpPr>
        <p:spPr>
          <a:xfrm>
            <a:off x="1512597" y="1850439"/>
            <a:ext cx="2993400" cy="2302200"/>
          </a:xfrm>
          <a:prstGeom prst="triangle">
            <a:avLst>
              <a:gd name="adj" fmla="val 50000"/>
            </a:avLst>
          </a:prstGeom>
          <a:solidFill>
            <a:srgbClr val="A5B0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4"/>
          <p:cNvSpPr txBox="1"/>
          <p:nvPr/>
        </p:nvSpPr>
        <p:spPr>
          <a:xfrm>
            <a:off x="2178452" y="3079599"/>
            <a:ext cx="1662600" cy="9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333" name="Google Shape;333;p24"/>
          <p:cNvGrpSpPr/>
          <p:nvPr/>
        </p:nvGrpSpPr>
        <p:grpSpPr>
          <a:xfrm>
            <a:off x="2004287" y="3804234"/>
            <a:ext cx="2821514" cy="908741"/>
            <a:chOff x="3698064" y="3159725"/>
            <a:chExt cx="2449869" cy="789043"/>
          </a:xfrm>
        </p:grpSpPr>
        <p:sp>
          <p:nvSpPr>
            <p:cNvPr id="334" name="Google Shape;334;p24"/>
            <p:cNvSpPr/>
            <p:nvPr/>
          </p:nvSpPr>
          <p:spPr>
            <a:xfrm rot="10800000">
              <a:off x="3698064" y="3575617"/>
              <a:ext cx="1740900" cy="125400"/>
            </a:xfrm>
            <a:prstGeom prst="rightArrow">
              <a:avLst>
                <a:gd name="adj1" fmla="val 25514"/>
                <a:gd name="adj2" fmla="val 64322"/>
              </a:avLst>
            </a:prstGeom>
            <a:solidFill>
              <a:srgbClr val="818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35" name="Google Shape;335;p24"/>
            <p:cNvSpPr txBox="1"/>
            <p:nvPr/>
          </p:nvSpPr>
          <p:spPr>
            <a:xfrm rot="620">
              <a:off x="3771608" y="3655818"/>
              <a:ext cx="1662900" cy="29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 dirty="0" smtClean="0">
                  <a:latin typeface="Barlow Light"/>
                  <a:ea typeface="Barlow Light"/>
                  <a:cs typeface="Barlow Light"/>
                  <a:sym typeface="Barlow Light"/>
                </a:rPr>
                <a:t>Masukkan nomor WA aktif</a:t>
              </a:r>
              <a:endParaRPr sz="800" dirty="0"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5582733" y="3159725"/>
              <a:ext cx="565200" cy="565500"/>
            </a:xfrm>
            <a:prstGeom prst="ellipse">
              <a:avLst/>
            </a:prstGeom>
            <a:solidFill>
              <a:srgbClr val="6463BD"/>
            </a:solidFill>
            <a:ln>
              <a:noFill/>
            </a:ln>
            <a:effectLst>
              <a:outerShdw blurRad="57150" dist="19050" dir="5400000" algn="bl" rotWithShape="0">
                <a:srgbClr val="212121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02</a:t>
              </a:r>
              <a:endParaRPr sz="12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grpSp>
        <p:nvGrpSpPr>
          <p:cNvPr id="337" name="Google Shape;337;p24"/>
          <p:cNvGrpSpPr/>
          <p:nvPr/>
        </p:nvGrpSpPr>
        <p:grpSpPr>
          <a:xfrm>
            <a:off x="1238486" y="1922339"/>
            <a:ext cx="1439155" cy="2533181"/>
            <a:chOff x="3033133" y="1525710"/>
            <a:chExt cx="1249592" cy="2199515"/>
          </a:xfrm>
        </p:grpSpPr>
        <p:sp>
          <p:nvSpPr>
            <p:cNvPr id="338" name="Google Shape;338;p24"/>
            <p:cNvSpPr/>
            <p:nvPr/>
          </p:nvSpPr>
          <p:spPr>
            <a:xfrm rot="-3360517">
              <a:off x="2960437" y="2297046"/>
              <a:ext cx="1629676" cy="125310"/>
            </a:xfrm>
            <a:prstGeom prst="rightArrow">
              <a:avLst>
                <a:gd name="adj1" fmla="val 25514"/>
                <a:gd name="adj2" fmla="val 64322"/>
              </a:avLst>
            </a:prstGeom>
            <a:solidFill>
              <a:srgbClr val="8184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39" name="Google Shape;339;p24"/>
            <p:cNvSpPr txBox="1"/>
            <p:nvPr/>
          </p:nvSpPr>
          <p:spPr>
            <a:xfrm rot="-3365016">
              <a:off x="2786718" y="2151658"/>
              <a:ext cx="1664030" cy="2928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 err="1" smtClean="0">
                  <a:latin typeface="Barlow Light"/>
                  <a:ea typeface="Barlow Light"/>
                  <a:cs typeface="Barlow Light"/>
                  <a:sym typeface="Barlow Light"/>
                </a:rPr>
                <a:t>Kemudian</a:t>
              </a:r>
              <a:r>
                <a:rPr lang="en-US" sz="800" dirty="0" smtClean="0">
                  <a:latin typeface="Barlow Light"/>
                  <a:ea typeface="Barlow Light"/>
                  <a:cs typeface="Barlow Light"/>
                  <a:sym typeface="Barlow Light"/>
                </a:rPr>
                <a:t> </a:t>
              </a:r>
              <a:r>
                <a:rPr lang="en-US" sz="800" dirty="0" err="1" smtClean="0">
                  <a:latin typeface="Barlow Light"/>
                  <a:ea typeface="Barlow Light"/>
                  <a:cs typeface="Barlow Light"/>
                  <a:sym typeface="Barlow Light"/>
                </a:rPr>
                <a:t>buku</a:t>
              </a:r>
              <a:r>
                <a:rPr lang="en-US" sz="800" dirty="0" smtClean="0">
                  <a:latin typeface="Barlow Light"/>
                  <a:ea typeface="Barlow Light"/>
                  <a:cs typeface="Barlow Light"/>
                  <a:sym typeface="Barlow Light"/>
                </a:rPr>
                <a:t> </a:t>
              </a:r>
              <a:r>
                <a:rPr lang="en-US" sz="800" dirty="0" err="1" smtClean="0">
                  <a:latin typeface="Barlow Light"/>
                  <a:ea typeface="Barlow Light"/>
                  <a:cs typeface="Barlow Light"/>
                  <a:sym typeface="Barlow Light"/>
                </a:rPr>
                <a:t>akan</a:t>
              </a:r>
              <a:r>
                <a:rPr lang="en-US" sz="800" dirty="0" smtClean="0">
                  <a:latin typeface="Barlow Light"/>
                  <a:ea typeface="Barlow Light"/>
                  <a:cs typeface="Barlow Light"/>
                  <a:sym typeface="Barlow Light"/>
                </a:rPr>
                <a:t> </a:t>
              </a:r>
              <a:r>
                <a:rPr lang="en-US" sz="800" dirty="0" err="1" smtClean="0">
                  <a:latin typeface="Barlow Light"/>
                  <a:ea typeface="Barlow Light"/>
                  <a:cs typeface="Barlow Light"/>
                  <a:sym typeface="Barlow Light"/>
                </a:rPr>
                <a:t>dikirim</a:t>
              </a:r>
              <a:r>
                <a:rPr lang="en-US" sz="800" dirty="0" smtClean="0">
                  <a:latin typeface="Barlow Light"/>
                  <a:ea typeface="Barlow Light"/>
                  <a:cs typeface="Barlow Light"/>
                  <a:sym typeface="Barlow Light"/>
                </a:rPr>
                <a:t> by WA</a:t>
              </a:r>
              <a:endParaRPr sz="800" dirty="0"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40" name="Google Shape;340;p24"/>
            <p:cNvSpPr/>
            <p:nvPr/>
          </p:nvSpPr>
          <p:spPr>
            <a:xfrm>
              <a:off x="3058183" y="3159725"/>
              <a:ext cx="565200" cy="565500"/>
            </a:xfrm>
            <a:prstGeom prst="ellipse">
              <a:avLst/>
            </a:prstGeom>
            <a:solidFill>
              <a:srgbClr val="8184D9"/>
            </a:solidFill>
            <a:ln>
              <a:noFill/>
            </a:ln>
            <a:effectLst>
              <a:outerShdw blurRad="57150" dist="19050" dir="5400000" algn="bl" rotWithShape="0">
                <a:srgbClr val="212121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03</a:t>
              </a:r>
              <a:endParaRPr sz="12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  <p:grpSp>
        <p:nvGrpSpPr>
          <p:cNvPr id="341" name="Google Shape;341;p24"/>
          <p:cNvGrpSpPr/>
          <p:nvPr/>
        </p:nvGrpSpPr>
        <p:grpSpPr>
          <a:xfrm>
            <a:off x="2684532" y="1545030"/>
            <a:ext cx="2035553" cy="2144463"/>
            <a:chOff x="4288708" y="1198100"/>
            <a:chExt cx="1767434" cy="1861998"/>
          </a:xfrm>
        </p:grpSpPr>
        <p:sp>
          <p:nvSpPr>
            <p:cNvPr id="342" name="Google Shape;342;p24"/>
            <p:cNvSpPr/>
            <p:nvPr/>
          </p:nvSpPr>
          <p:spPr>
            <a:xfrm rot="3420919">
              <a:off x="4575050" y="2300047"/>
              <a:ext cx="1581515" cy="125402"/>
            </a:xfrm>
            <a:prstGeom prst="rightArrow">
              <a:avLst>
                <a:gd name="adj1" fmla="val 25514"/>
                <a:gd name="adj2" fmla="val 64322"/>
              </a:avLst>
            </a:prstGeom>
            <a:solidFill>
              <a:srgbClr val="4F4A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43" name="Google Shape;343;p24"/>
            <p:cNvSpPr/>
            <p:nvPr/>
          </p:nvSpPr>
          <p:spPr>
            <a:xfrm>
              <a:off x="4288708" y="1198100"/>
              <a:ext cx="565200" cy="565500"/>
            </a:xfrm>
            <a:prstGeom prst="ellipse">
              <a:avLst/>
            </a:prstGeom>
            <a:solidFill>
              <a:srgbClr val="4F4A9E"/>
            </a:solidFill>
            <a:ln>
              <a:noFill/>
            </a:ln>
            <a:effectLst>
              <a:outerShdw blurRad="57150" dist="19050" dir="5400000" algn="bl" rotWithShape="0">
                <a:srgbClr val="212121">
                  <a:alpha val="3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Barlow Light"/>
                  <a:ea typeface="Barlow Light"/>
                  <a:cs typeface="Barlow Light"/>
                  <a:sym typeface="Barlow Light"/>
                </a:rPr>
                <a:t>01</a:t>
              </a:r>
              <a:endParaRPr sz="1200" dirty="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  <p:sp>
          <p:nvSpPr>
            <p:cNvPr id="344" name="Google Shape;344;p24"/>
            <p:cNvSpPr txBox="1"/>
            <p:nvPr/>
          </p:nvSpPr>
          <p:spPr>
            <a:xfrm rot="3420634">
              <a:off x="4640653" y="2101762"/>
              <a:ext cx="1673878" cy="2928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dirty="0" err="1" smtClean="0">
                  <a:latin typeface="Barlow Light"/>
                  <a:ea typeface="Barlow Light"/>
                  <a:cs typeface="Barlow Light"/>
                  <a:sym typeface="Barlow Light"/>
                </a:rPr>
                <a:t>Pilih</a:t>
              </a:r>
              <a:r>
                <a:rPr lang="en-US" sz="800" dirty="0" smtClean="0">
                  <a:latin typeface="Barlow Light"/>
                  <a:ea typeface="Barlow Light"/>
                  <a:cs typeface="Barlow Light"/>
                  <a:sym typeface="Barlow Light"/>
                </a:rPr>
                <a:t> </a:t>
              </a:r>
              <a:r>
                <a:rPr lang="en-US" sz="800" dirty="0" err="1" smtClean="0">
                  <a:latin typeface="Barlow Light"/>
                  <a:ea typeface="Barlow Light"/>
                  <a:cs typeface="Barlow Light"/>
                  <a:sym typeface="Barlow Light"/>
                </a:rPr>
                <a:t>Buku</a:t>
              </a:r>
              <a:r>
                <a:rPr lang="en-US" sz="800" dirty="0" smtClean="0">
                  <a:latin typeface="Barlow Light"/>
                  <a:ea typeface="Barlow Light"/>
                  <a:cs typeface="Barlow Light"/>
                  <a:sym typeface="Barlow Light"/>
                </a:rPr>
                <a:t> yang </a:t>
              </a:r>
              <a:r>
                <a:rPr lang="en-US" sz="800" dirty="0" err="1" smtClean="0">
                  <a:latin typeface="Barlow Light"/>
                  <a:ea typeface="Barlow Light"/>
                  <a:cs typeface="Barlow Light"/>
                  <a:sym typeface="Barlow Light"/>
                </a:rPr>
                <a:t>ingin</a:t>
              </a:r>
              <a:r>
                <a:rPr lang="en-US" sz="800" dirty="0" smtClean="0">
                  <a:latin typeface="Barlow Light"/>
                  <a:ea typeface="Barlow Light"/>
                  <a:cs typeface="Barlow Light"/>
                  <a:sym typeface="Barlow Light"/>
                </a:rPr>
                <a:t> </a:t>
              </a:r>
              <a:r>
                <a:rPr lang="en-US" sz="800" dirty="0" err="1" smtClean="0">
                  <a:latin typeface="Barlow Light"/>
                  <a:ea typeface="Barlow Light"/>
                  <a:cs typeface="Barlow Light"/>
                  <a:sym typeface="Barlow Light"/>
                </a:rPr>
                <a:t>dibaca</a:t>
              </a:r>
              <a:endParaRPr sz="800" dirty="0">
                <a:latin typeface="Barlow Light"/>
                <a:ea typeface="Barlow Light"/>
                <a:cs typeface="Barlow Light"/>
                <a:sym typeface="Barlow Light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DADBE6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353</Words>
  <Application>Microsoft Office PowerPoint</Application>
  <PresentationFormat>On-screen Show (16:9)</PresentationFormat>
  <Paragraphs>65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Miriam Libre</vt:lpstr>
      <vt:lpstr>Calibri</vt:lpstr>
      <vt:lpstr>Barlow</vt:lpstr>
      <vt:lpstr>Work Sans</vt:lpstr>
      <vt:lpstr>Arial</vt:lpstr>
      <vt:lpstr>Barlow Light</vt:lpstr>
      <vt:lpstr>Roderigo template</vt:lpstr>
      <vt:lpstr>Media yang dapat membantu kegiatan belajar mengajar.</vt:lpstr>
      <vt:lpstr>Siapa sih yang di bantu oleh program ini ?</vt:lpstr>
      <vt:lpstr>1. Perkenalan Program</vt:lpstr>
      <vt:lpstr>PowerPoint Presentation</vt:lpstr>
      <vt:lpstr>BIG CONCEPT</vt:lpstr>
      <vt:lpstr>Fitur apa aja sih yang dimaksud untuk memudahkan?</vt:lpstr>
      <vt:lpstr>Apa Saja yang ada di student site ?</vt:lpstr>
      <vt:lpstr>Gambaran Fitur murid</vt:lpstr>
      <vt:lpstr>Cara mudah membaca buku dan dikirim by wa.</vt:lpstr>
      <vt:lpstr>Fitur Teacher Site</vt:lpstr>
      <vt:lpstr>1. Guru dapat Membuat list video pembelajaran yang rapih dan terstruktur</vt:lpstr>
      <vt:lpstr>Conclusion</vt:lpstr>
      <vt:lpstr>Sekian dari saya. Saya ucapkan terima kasih, terkhusus kepada Pihak SEVIMA.  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yang dapat membantu kegiatan belajar mengajar.</dc:title>
  <cp:lastModifiedBy>oripasa</cp:lastModifiedBy>
  <cp:revision>6</cp:revision>
  <dcterms:modified xsi:type="dcterms:W3CDTF">2022-06-26T00:52:21Z</dcterms:modified>
</cp:coreProperties>
</file>